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>
        <p:scale>
          <a:sx n="72" d="100"/>
          <a:sy n="72" d="100"/>
        </p:scale>
        <p:origin x="-126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A2B3620B-C32D-4387-956C-A923BFDE8C4D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A253908D-7689-45A7-AFA7-3202BB617F3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Emily Linden &amp; Fiona Ward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397760"/>
            <a:ext cx="4419600" cy="599440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Interstellar Matter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3730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Specify the radio </a:t>
            </a:r>
          </a:p>
          <a:p>
            <a:r>
              <a:rPr lang="en-US" sz="3200" dirty="0" smtClean="0"/>
              <a:t>techniques used to </a:t>
            </a:r>
          </a:p>
          <a:p>
            <a:r>
              <a:rPr lang="en-US" sz="3200" dirty="0" smtClean="0"/>
              <a:t>probe the nature </a:t>
            </a:r>
          </a:p>
          <a:p>
            <a:r>
              <a:rPr lang="en-US" sz="3200" dirty="0" smtClean="0"/>
              <a:t>of interstellar matter.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Question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953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Optical Spectral Analysis Requires</a:t>
            </a:r>
          </a:p>
          <a:p>
            <a:pPr algn="l"/>
            <a:r>
              <a:rPr lang="en-US" dirty="0" smtClean="0">
                <a:solidFill>
                  <a:schemeClr val="accent2"/>
                </a:solidFill>
              </a:rPr>
              <a:t>	-Background source of radiation</a:t>
            </a:r>
          </a:p>
          <a:p>
            <a:pPr algn="l"/>
            <a:r>
              <a:rPr lang="en-US" dirty="0" smtClean="0">
                <a:solidFill>
                  <a:schemeClr val="accent2"/>
                </a:solidFill>
              </a:rPr>
              <a:t>	-Stars viewed through clouds to be relatively close to earth 	(w/in a few thousand pcs)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Low-energy Radio Emissions produced by the gas of the nebula itself is more versatile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Astronomers examine hydrogen spin-rates to determine radio spectral lines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Hydrogen 21-Centimeter Radiation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90600"/>
            <a:ext cx="4114800" cy="7010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Book example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53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Hydrogen ground state spin patterns: parallel or antiparallel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Antiparallel has slightly less energy than parallel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All matter tends to achieve lowest possible energy state.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When hydrogen atom drops down to antiparallel spin, a photon is emitted.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High energy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low energy: Emitted photon is equal to energy lost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Energy difference is very low, so energy of photon is very low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Wavelength= 21.1 cm (radio portion)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21-centimeter radiation</a:t>
            </a:r>
            <a:r>
              <a:rPr lang="en-US" dirty="0" smtClean="0"/>
              <a:t>: the spectral line that results from this hydrogen-spin-flip process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Book Example</a:t>
            </a:r>
            <a:endParaRPr lang="en-US" sz="2800" dirty="0"/>
          </a:p>
        </p:txBody>
      </p:sp>
      <p:pic>
        <p:nvPicPr>
          <p:cNvPr id="4" name="Picture 2" descr="http://lifeng.lamost.org/courses/astrotoday/CHAISSON/AT318/IMAGES/AT18F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403234"/>
            <a:ext cx="3017982" cy="130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1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5791200" cy="4075176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Requires no visible light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Can be used on any interstellar region that contains enough hydrogen gas to produce a detectable signal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This includes low-density regions between dark clouds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Wavelength much </a:t>
            </a:r>
            <a:r>
              <a:rPr lang="en-US" dirty="0"/>
              <a:t>larger than </a:t>
            </a:r>
            <a:r>
              <a:rPr lang="en-US" dirty="0" smtClean="0"/>
              <a:t>typical interstellar </a:t>
            </a:r>
            <a:r>
              <a:rPr lang="en-US" dirty="0"/>
              <a:t>dust </a:t>
            </a:r>
            <a:r>
              <a:rPr lang="en-US" dirty="0" smtClean="0"/>
              <a:t>particles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Radio </a:t>
            </a:r>
            <a:r>
              <a:rPr lang="en-US" dirty="0"/>
              <a:t>radiation reaches Earth </a:t>
            </a:r>
            <a:r>
              <a:rPr lang="en-US" dirty="0" err="1" smtClean="0"/>
              <a:t>unscattered</a:t>
            </a:r>
            <a:r>
              <a:rPr lang="en-US" dirty="0" smtClean="0"/>
              <a:t> </a:t>
            </a:r>
            <a:r>
              <a:rPr lang="en-US" dirty="0"/>
              <a:t>by interstellar </a:t>
            </a:r>
            <a:r>
              <a:rPr lang="en-US" dirty="0" smtClean="0"/>
              <a:t>debris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Can reach </a:t>
            </a:r>
            <a:r>
              <a:rPr lang="en-US" dirty="0"/>
              <a:t>well beyond a few thousand </a:t>
            </a:r>
            <a:r>
              <a:rPr lang="en-US" dirty="0" smtClean="0"/>
              <a:t>parsecs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Can reach in directions </a:t>
            </a:r>
            <a:r>
              <a:rPr lang="en-US" dirty="0"/>
              <a:t>lacking background </a:t>
            </a:r>
            <a:r>
              <a:rPr lang="en-US" dirty="0" smtClean="0"/>
              <a:t>stars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Book Example</a:t>
            </a:r>
            <a:endParaRPr lang="en-US" sz="2800" dirty="0"/>
          </a:p>
        </p:txBody>
      </p:sp>
      <p:pic>
        <p:nvPicPr>
          <p:cNvPr id="2050" name="Picture 2" descr="http://lifeng.lamost.org/courses/astrotoday/CHAISSON/AT318/IMAGES/AT18F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28799"/>
            <a:ext cx="2609850" cy="447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6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68477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Hubble's Wide Field Planetary Camera 2 in 1994, 1995, and </a:t>
            </a:r>
            <a:r>
              <a:rPr lang="en-US" dirty="0" smtClean="0"/>
              <a:t>2001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Color filters were used to isolate light emitted by hydrogen, oxygen, nitrogen, and sulfur </a:t>
            </a:r>
            <a:r>
              <a:rPr lang="en-US" dirty="0" smtClean="0"/>
              <a:t>atoms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This nebula is an emission </a:t>
            </a: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NGC 604 (Nicolas-Claude </a:t>
            </a:r>
            <a:r>
              <a:rPr lang="en-US" dirty="0" err="1"/>
              <a:t>Fabri</a:t>
            </a:r>
            <a:r>
              <a:rPr lang="en-US" dirty="0"/>
              <a:t> de </a:t>
            </a:r>
            <a:r>
              <a:rPr lang="en-US" dirty="0" err="1"/>
              <a:t>Peiresc</a:t>
            </a:r>
            <a:r>
              <a:rPr lang="en-US" dirty="0" smtClean="0"/>
              <a:t>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First </a:t>
            </a:r>
            <a:r>
              <a:rPr lang="en-US" dirty="0"/>
              <a:t>noted by the English astronomer William Herschel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 smtClean="0"/>
              <a:t>Ultraviolet, Visible, and infrared</a:t>
            </a:r>
            <a:endParaRPr lang="en-US" sz="2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88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228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http://hubblesite.org/newscenter/archive/releases/2003/30/image/a/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1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181600" y="1937657"/>
            <a:ext cx="3581400" cy="400507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Radio signals will be sent out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up to five satellites in space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Higher the frequency the father the distance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0043" y="914400"/>
            <a:ext cx="4114800" cy="7010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Gravitational Lens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1905000"/>
            <a:ext cx="5018314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152400"/>
            <a:ext cx="800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http://spectrevision.net/2013/05/31/interstellar-radio/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Gives off a blue color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star </a:t>
            </a:r>
            <a:r>
              <a:rPr lang="en-US" dirty="0"/>
              <a:t>Rigel supplying the light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Retains light from other source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Reflection Nebula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28800"/>
            <a:ext cx="272436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http://www.nasa.gov/multimedia/imagegallery/image_feature_701.html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7200" y="2020824"/>
            <a:ext cx="8229600" cy="400507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Book Example: Astronomers use Hydrogen 21-Centimeter Radiation to probe the nature of interstellar matter.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Web Example: Astronomers use cameras from telescopes such as Hubble equipped with color filters and radio emissions to probe the nature of interstellar matter.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2942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42</TotalTime>
  <Words>329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BlackTie</vt:lpstr>
      <vt:lpstr>Interstellar Matter</vt:lpstr>
      <vt:lpstr>Question</vt:lpstr>
      <vt:lpstr>Book example</vt:lpstr>
      <vt:lpstr>Book Example</vt:lpstr>
      <vt:lpstr>Book Example</vt:lpstr>
      <vt:lpstr>Ultraviolet, Visible, and infrared</vt:lpstr>
      <vt:lpstr>Gravitational Lens</vt:lpstr>
      <vt:lpstr>Reflection Nebula</vt:lpstr>
      <vt:lpstr>Answer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Interstellar Matter</dc:title>
  <dc:creator>Daniel Faught</dc:creator>
  <cp:lastModifiedBy>Fiona</cp:lastModifiedBy>
  <cp:revision>7</cp:revision>
  <dcterms:created xsi:type="dcterms:W3CDTF">2013-11-19T14:27:25Z</dcterms:created>
  <dcterms:modified xsi:type="dcterms:W3CDTF">2013-11-20T11:44:21Z</dcterms:modified>
</cp:coreProperties>
</file>